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Nunito"/>
      <p:regular r:id="rId33"/>
      <p:bold r:id="rId34"/>
      <p:italic r:id="rId35"/>
      <p:boldItalic r:id="rId36"/>
    </p:embeddedFont>
    <p:embeddedFont>
      <p:font typeface="News Cycle"/>
      <p:regular r:id="rId37"/>
      <p:bold r:id="rId38"/>
    </p:embeddedFont>
    <p:embeddedFont>
      <p:font typeface="Titillium Web"/>
      <p:regular r:id="rId39"/>
      <p:bold r:id="rId40"/>
      <p:italic r:id="rId41"/>
      <p:boldItalic r:id="rId42"/>
    </p:embeddedFont>
    <p:embeddedFont>
      <p:font typeface="Source Sans Pr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itilliumWeb-bold.fntdata"/><Relationship Id="rId20" Type="http://schemas.openxmlformats.org/officeDocument/2006/relationships/slide" Target="slides/slide15.xml"/><Relationship Id="rId42" Type="http://schemas.openxmlformats.org/officeDocument/2006/relationships/font" Target="fonts/TitilliumWeb-boldItalic.fntdata"/><Relationship Id="rId41" Type="http://schemas.openxmlformats.org/officeDocument/2006/relationships/font" Target="fonts/TitilliumWeb-italic.fntdata"/><Relationship Id="rId22" Type="http://schemas.openxmlformats.org/officeDocument/2006/relationships/slide" Target="slides/slide17.xml"/><Relationship Id="rId44" Type="http://schemas.openxmlformats.org/officeDocument/2006/relationships/font" Target="fonts/SourceSansPro-bold.fntdata"/><Relationship Id="rId21" Type="http://schemas.openxmlformats.org/officeDocument/2006/relationships/slide" Target="slides/slide16.xml"/><Relationship Id="rId43" Type="http://schemas.openxmlformats.org/officeDocument/2006/relationships/font" Target="fonts/SourceSansPro-regular.fntdata"/><Relationship Id="rId24" Type="http://schemas.openxmlformats.org/officeDocument/2006/relationships/slide" Target="slides/slide19.xml"/><Relationship Id="rId46" Type="http://schemas.openxmlformats.org/officeDocument/2006/relationships/font" Target="fonts/SourceSansPro-boldItalic.fntdata"/><Relationship Id="rId23" Type="http://schemas.openxmlformats.org/officeDocument/2006/relationships/slide" Target="slides/slide18.xml"/><Relationship Id="rId45" Type="http://schemas.openxmlformats.org/officeDocument/2006/relationships/font" Target="fonts/SourceSans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italic.fntdata"/><Relationship Id="rId12" Type="http://schemas.openxmlformats.org/officeDocument/2006/relationships/slide" Target="slides/slide7.xml"/><Relationship Id="rId34" Type="http://schemas.openxmlformats.org/officeDocument/2006/relationships/font" Target="fonts/Nunito-bold.fntdata"/><Relationship Id="rId15" Type="http://schemas.openxmlformats.org/officeDocument/2006/relationships/slide" Target="slides/slide10.xml"/><Relationship Id="rId37" Type="http://schemas.openxmlformats.org/officeDocument/2006/relationships/font" Target="fonts/NewsCycle-regular.fntdata"/><Relationship Id="rId14" Type="http://schemas.openxmlformats.org/officeDocument/2006/relationships/slide" Target="slides/slide9.xml"/><Relationship Id="rId36" Type="http://schemas.openxmlformats.org/officeDocument/2006/relationships/font" Target="fonts/Nunito-boldItalic.fntdata"/><Relationship Id="rId17" Type="http://schemas.openxmlformats.org/officeDocument/2006/relationships/slide" Target="slides/slide12.xml"/><Relationship Id="rId39" Type="http://schemas.openxmlformats.org/officeDocument/2006/relationships/font" Target="fonts/TitilliumWeb-regular.fntdata"/><Relationship Id="rId16" Type="http://schemas.openxmlformats.org/officeDocument/2006/relationships/slide" Target="slides/slide11.xml"/><Relationship Id="rId38" Type="http://schemas.openxmlformats.org/officeDocument/2006/relationships/font" Target="fonts/NewsCycl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87f7f4225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87f7f4225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Both introduce ourselves. name/ grade/ high school/ teams + main role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dff185e6f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dff185e6f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50317da6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50317da6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50317da62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50317da62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274e7ad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274e7ad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dff185e6f9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dff185e6f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d274e7ad9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d274e7ad9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f185e6f9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ff185e6f9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274e7ad9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d274e7ad9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f185e6f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ff185e6f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274e7ad9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d274e7ad9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4aee883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4aee883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ff185e6f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ff185e6f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274e7ad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274e7ad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274e7ad9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274e7ad9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f185e6f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f185e6f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de2bc4c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de2bc4c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4aee8833e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d4aee8833e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4aee883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4aee883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76218bd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76218bd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dda62a0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dda62a0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dff185e6f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dff185e6f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says words Alex writes it down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50317da6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50317da6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50317da6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50317da6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alexalex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ff185e6f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ff185e6f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Jasminejasmine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50317da6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50317da6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ff185e6f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ff185e6f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jasmine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●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The force countering the movement of an object in a fluid (air, water)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●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Increases with angle of attack because of wind resistance to flat underbelly of aerofoil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●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Streamlining is how big of a wake is generated by objects when faced directly into the medium of movement.</a:t>
            </a:r>
            <a:endParaRPr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100"/>
              <a:buFont typeface="Nunito"/>
              <a:buChar char="●"/>
            </a:pPr>
            <a:r>
              <a:rPr lang="en">
                <a:solidFill>
                  <a:srgbClr val="424242"/>
                </a:solidFill>
                <a:latin typeface="Nunito"/>
                <a:ea typeface="Nunito"/>
                <a:cs typeface="Nunito"/>
                <a:sym typeface="Nunito"/>
              </a:rPr>
              <a:t>Is why all sports cars are low and have little flat surfaces in the front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algn="ctr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algn="ctr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 rot="-898861">
            <a:off x="739797" y="433628"/>
            <a:ext cx="1461825" cy="1605908"/>
          </a:xfrm>
          <a:custGeom>
            <a:rect b="b" l="l" r="r" t="t"/>
            <a:pathLst>
              <a:path extrusionOk="0" h="507799" w="462239">
                <a:moveTo>
                  <a:pt x="459973" y="179541"/>
                </a:moveTo>
                <a:cubicBezTo>
                  <a:pt x="458636" y="122779"/>
                  <a:pt x="461727" y="55887"/>
                  <a:pt x="399242" y="30652"/>
                </a:cubicBezTo>
                <a:cubicBezTo>
                  <a:pt x="293347" y="-13921"/>
                  <a:pt x="170306" y="-1205"/>
                  <a:pt x="59171" y="14844"/>
                </a:cubicBezTo>
                <a:cubicBezTo>
                  <a:pt x="33585" y="19514"/>
                  <a:pt x="9512" y="39816"/>
                  <a:pt x="8569" y="67090"/>
                </a:cubicBezTo>
                <a:cubicBezTo>
                  <a:pt x="-7195" y="174126"/>
                  <a:pt x="2605" y="285590"/>
                  <a:pt x="7933" y="393766"/>
                </a:cubicBezTo>
                <a:cubicBezTo>
                  <a:pt x="10235" y="423781"/>
                  <a:pt x="16703" y="454453"/>
                  <a:pt x="42377" y="473550"/>
                </a:cubicBezTo>
                <a:cubicBezTo>
                  <a:pt x="111527" y="513693"/>
                  <a:pt x="199071" y="505691"/>
                  <a:pt x="276684" y="507664"/>
                </a:cubicBezTo>
                <a:cubicBezTo>
                  <a:pt x="477513" y="513540"/>
                  <a:pt x="465279" y="327137"/>
                  <a:pt x="459973" y="17954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13"/>
          <p:cNvSpPr/>
          <p:nvPr/>
        </p:nvSpPr>
        <p:spPr>
          <a:xfrm>
            <a:off x="794256" y="560052"/>
            <a:ext cx="7399177" cy="3910731"/>
          </a:xfrm>
          <a:custGeom>
            <a:rect b="b" l="l" r="r" t="t"/>
            <a:pathLst>
              <a:path extrusionOk="0" h="1853427" w="3506719">
                <a:moveTo>
                  <a:pt x="3499305" y="1166353"/>
                </a:moveTo>
                <a:cubicBezTo>
                  <a:pt x="3487751" y="941889"/>
                  <a:pt x="3482379" y="741016"/>
                  <a:pt x="3468150" y="516750"/>
                </a:cubicBezTo>
                <a:cubicBezTo>
                  <a:pt x="3459578" y="392635"/>
                  <a:pt x="3434540" y="262425"/>
                  <a:pt x="3343926" y="170342"/>
                </a:cubicBezTo>
                <a:cubicBezTo>
                  <a:pt x="3249760" y="74400"/>
                  <a:pt x="3105299" y="78500"/>
                  <a:pt x="2981184" y="57847"/>
                </a:cubicBezTo>
                <a:cubicBezTo>
                  <a:pt x="2181223" y="-47983"/>
                  <a:pt x="1370738" y="7114"/>
                  <a:pt x="571983" y="97465"/>
                </a:cubicBezTo>
                <a:cubicBezTo>
                  <a:pt x="583142" y="79706"/>
                  <a:pt x="597415" y="64118"/>
                  <a:pt x="614122" y="51423"/>
                </a:cubicBezTo>
                <a:cubicBezTo>
                  <a:pt x="621729" y="45657"/>
                  <a:pt x="614122" y="33314"/>
                  <a:pt x="606317" y="39277"/>
                </a:cubicBezTo>
                <a:cubicBezTo>
                  <a:pt x="584019" y="56115"/>
                  <a:pt x="565669" y="77601"/>
                  <a:pt x="552470" y="102223"/>
                </a:cubicBezTo>
                <a:cubicBezTo>
                  <a:pt x="551023" y="104503"/>
                  <a:pt x="551176" y="107419"/>
                  <a:pt x="552843" y="109545"/>
                </a:cubicBezTo>
                <a:cubicBezTo>
                  <a:pt x="552996" y="111124"/>
                  <a:pt x="553654" y="112615"/>
                  <a:pt x="554728" y="113799"/>
                </a:cubicBezTo>
                <a:cubicBezTo>
                  <a:pt x="574416" y="135921"/>
                  <a:pt x="597985" y="154271"/>
                  <a:pt x="624273" y="167908"/>
                </a:cubicBezTo>
                <a:cubicBezTo>
                  <a:pt x="632429" y="172162"/>
                  <a:pt x="639401" y="158700"/>
                  <a:pt x="631025" y="154315"/>
                </a:cubicBezTo>
                <a:cubicBezTo>
                  <a:pt x="609956" y="143265"/>
                  <a:pt x="590728" y="129014"/>
                  <a:pt x="574021" y="112067"/>
                </a:cubicBezTo>
                <a:cubicBezTo>
                  <a:pt x="1426426" y="15774"/>
                  <a:pt x="2294047" y="-40901"/>
                  <a:pt x="3145004" y="97048"/>
                </a:cubicBezTo>
                <a:cubicBezTo>
                  <a:pt x="3209331" y="107550"/>
                  <a:pt x="3269536" y="123884"/>
                  <a:pt x="3319414" y="167886"/>
                </a:cubicBezTo>
                <a:cubicBezTo>
                  <a:pt x="3474552" y="310265"/>
                  <a:pt x="3450632" y="540604"/>
                  <a:pt x="3463897" y="732531"/>
                </a:cubicBezTo>
                <a:cubicBezTo>
                  <a:pt x="3470474" y="878856"/>
                  <a:pt x="3477052" y="1001085"/>
                  <a:pt x="3483783" y="1147410"/>
                </a:cubicBezTo>
                <a:cubicBezTo>
                  <a:pt x="3501191" y="1385138"/>
                  <a:pt x="3525965" y="1744218"/>
                  <a:pt x="3230532" y="1813916"/>
                </a:cubicBezTo>
                <a:cubicBezTo>
                  <a:pt x="3161470" y="1826939"/>
                  <a:pt x="3088899" y="1823212"/>
                  <a:pt x="3018938" y="1824396"/>
                </a:cubicBezTo>
                <a:cubicBezTo>
                  <a:pt x="2066294" y="1838384"/>
                  <a:pt x="1110998" y="1858664"/>
                  <a:pt x="159779" y="1795412"/>
                </a:cubicBezTo>
                <a:cubicBezTo>
                  <a:pt x="96198" y="1786642"/>
                  <a:pt x="52897" y="1750883"/>
                  <a:pt x="37988" y="1686381"/>
                </a:cubicBezTo>
                <a:cubicBezTo>
                  <a:pt x="23014" y="1627185"/>
                  <a:pt x="28429" y="1563604"/>
                  <a:pt x="29218" y="1503201"/>
                </a:cubicBezTo>
                <a:cubicBezTo>
                  <a:pt x="32288" y="1285666"/>
                  <a:pt x="37769" y="1068196"/>
                  <a:pt x="45640" y="850771"/>
                </a:cubicBezTo>
                <a:cubicBezTo>
                  <a:pt x="67279" y="849039"/>
                  <a:pt x="84052" y="831170"/>
                  <a:pt x="84403" y="809465"/>
                </a:cubicBezTo>
                <a:cubicBezTo>
                  <a:pt x="84775" y="785085"/>
                  <a:pt x="61119" y="766449"/>
                  <a:pt x="37528" y="771382"/>
                </a:cubicBezTo>
                <a:cubicBezTo>
                  <a:pt x="-10202" y="773070"/>
                  <a:pt x="-12460" y="837024"/>
                  <a:pt x="31082" y="849280"/>
                </a:cubicBezTo>
                <a:cubicBezTo>
                  <a:pt x="22860" y="1075914"/>
                  <a:pt x="17248" y="1302614"/>
                  <a:pt x="14222" y="1529401"/>
                </a:cubicBezTo>
                <a:cubicBezTo>
                  <a:pt x="6724" y="1697563"/>
                  <a:pt x="25184" y="1816372"/>
                  <a:pt x="222900" y="1815955"/>
                </a:cubicBezTo>
                <a:cubicBezTo>
                  <a:pt x="1165853" y="1869451"/>
                  <a:pt x="2110823" y="1854630"/>
                  <a:pt x="3054653" y="1838559"/>
                </a:cubicBezTo>
                <a:cubicBezTo>
                  <a:pt x="3124352" y="1837376"/>
                  <a:pt x="3196834" y="1840752"/>
                  <a:pt x="3264427" y="1820822"/>
                </a:cubicBezTo>
                <a:cubicBezTo>
                  <a:pt x="3445173" y="1765222"/>
                  <a:pt x="3508426" y="1558539"/>
                  <a:pt x="3506606" y="1387089"/>
                </a:cubicBezTo>
                <a:cubicBezTo>
                  <a:pt x="3507527" y="1313642"/>
                  <a:pt x="3502637" y="1239910"/>
                  <a:pt x="3499305" y="1166353"/>
                </a:cubicBezTo>
                <a:close/>
                <a:moveTo>
                  <a:pt x="14683" y="811175"/>
                </a:moveTo>
                <a:cubicBezTo>
                  <a:pt x="12863" y="794424"/>
                  <a:pt x="28933" y="781270"/>
                  <a:pt x="44807" y="788066"/>
                </a:cubicBezTo>
                <a:cubicBezTo>
                  <a:pt x="47241" y="789162"/>
                  <a:pt x="50112" y="788768"/>
                  <a:pt x="52152" y="787036"/>
                </a:cubicBezTo>
                <a:cubicBezTo>
                  <a:pt x="78987" y="795301"/>
                  <a:pt x="73002" y="833713"/>
                  <a:pt x="45815" y="836191"/>
                </a:cubicBezTo>
                <a:cubicBezTo>
                  <a:pt x="30424" y="837594"/>
                  <a:pt x="16656" y="826588"/>
                  <a:pt x="14683" y="81124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 rot="4673461">
            <a:off x="7546626" y="3625444"/>
            <a:ext cx="814039" cy="1022204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 rot="4673461">
            <a:off x="7996900" y="4294821"/>
            <a:ext cx="185670" cy="335731"/>
          </a:xfrm>
          <a:custGeom>
            <a:rect b="b" l="l" r="r" t="t"/>
            <a:pathLst>
              <a:path extrusionOk="0" h="159157" w="88019">
                <a:moveTo>
                  <a:pt x="87774" y="149186"/>
                </a:moveTo>
                <a:cubicBezTo>
                  <a:pt x="74290" y="95537"/>
                  <a:pt x="49098" y="45526"/>
                  <a:pt x="14041" y="2730"/>
                </a:cubicBezTo>
                <a:cubicBezTo>
                  <a:pt x="8078" y="-4527"/>
                  <a:pt x="-4309" y="4199"/>
                  <a:pt x="1522" y="11302"/>
                </a:cubicBezTo>
                <a:cubicBezTo>
                  <a:pt x="35835" y="53069"/>
                  <a:pt x="60478" y="101916"/>
                  <a:pt x="73676" y="154338"/>
                </a:cubicBezTo>
                <a:cubicBezTo>
                  <a:pt x="76044" y="163678"/>
                  <a:pt x="90032" y="158065"/>
                  <a:pt x="87774" y="1491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 rot="-5167633">
            <a:off x="338201" y="3492220"/>
            <a:ext cx="831049" cy="96136"/>
          </a:xfrm>
          <a:custGeom>
            <a:rect b="b" l="l" r="r" t="t"/>
            <a:pathLst>
              <a:path extrusionOk="0" h="45566" w="393896">
                <a:moveTo>
                  <a:pt x="386461" y="1"/>
                </a:moveTo>
                <a:cubicBezTo>
                  <a:pt x="259364" y="2172"/>
                  <a:pt x="132531" y="12432"/>
                  <a:pt x="6750" y="30696"/>
                </a:cubicBezTo>
                <a:cubicBezTo>
                  <a:pt x="-2393" y="32011"/>
                  <a:pt x="-2305" y="46876"/>
                  <a:pt x="7364" y="45473"/>
                </a:cubicBezTo>
                <a:cubicBezTo>
                  <a:pt x="133145" y="27210"/>
                  <a:pt x="259978" y="16949"/>
                  <a:pt x="387053" y="14778"/>
                </a:cubicBezTo>
                <a:cubicBezTo>
                  <a:pt x="396349" y="14647"/>
                  <a:pt x="396196" y="-152"/>
                  <a:pt x="38646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13"/>
          <p:cNvSpPr/>
          <p:nvPr/>
        </p:nvSpPr>
        <p:spPr>
          <a:xfrm rot="-5167633">
            <a:off x="614037" y="2873277"/>
            <a:ext cx="278340" cy="43095"/>
          </a:xfrm>
          <a:custGeom>
            <a:rect b="b" l="l" r="r" t="t"/>
            <a:pathLst>
              <a:path extrusionOk="0" h="20426" w="131926">
                <a:moveTo>
                  <a:pt x="124504" y="198"/>
                </a:moveTo>
                <a:cubicBezTo>
                  <a:pt x="85193" y="-635"/>
                  <a:pt x="45860" y="1163"/>
                  <a:pt x="6791" y="5570"/>
                </a:cubicBezTo>
                <a:cubicBezTo>
                  <a:pt x="-2417" y="6622"/>
                  <a:pt x="-2308" y="21465"/>
                  <a:pt x="7405" y="20369"/>
                </a:cubicBezTo>
                <a:cubicBezTo>
                  <a:pt x="46474" y="15962"/>
                  <a:pt x="85807" y="14164"/>
                  <a:pt x="125118" y="14997"/>
                </a:cubicBezTo>
                <a:cubicBezTo>
                  <a:pt x="134392" y="15194"/>
                  <a:pt x="134195" y="417"/>
                  <a:pt x="124504" y="19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5262249" y="462245"/>
            <a:ext cx="681049" cy="214332"/>
          </a:xfrm>
          <a:custGeom>
            <a:rect b="b" l="l" r="r" t="t"/>
            <a:pathLst>
              <a:path extrusionOk="0" h="101579" w="322772">
                <a:moveTo>
                  <a:pt x="308867" y="12831"/>
                </a:moveTo>
                <a:cubicBezTo>
                  <a:pt x="298146" y="35457"/>
                  <a:pt x="274994" y="116227"/>
                  <a:pt x="241691" y="74877"/>
                </a:cubicBezTo>
                <a:cubicBezTo>
                  <a:pt x="226606" y="51615"/>
                  <a:pt x="229566" y="5595"/>
                  <a:pt x="194224" y="334"/>
                </a:cubicBezTo>
                <a:cubicBezTo>
                  <a:pt x="178877" y="-1990"/>
                  <a:pt x="165349" y="8161"/>
                  <a:pt x="157325" y="20460"/>
                </a:cubicBezTo>
                <a:cubicBezTo>
                  <a:pt x="146363" y="37211"/>
                  <a:pt x="147130" y="60538"/>
                  <a:pt x="133361" y="75425"/>
                </a:cubicBezTo>
                <a:cubicBezTo>
                  <a:pt x="125907" y="83493"/>
                  <a:pt x="113761" y="87221"/>
                  <a:pt x="105692" y="77925"/>
                </a:cubicBezTo>
                <a:cubicBezTo>
                  <a:pt x="91836" y="58697"/>
                  <a:pt x="101308" y="30480"/>
                  <a:pt x="85040" y="12019"/>
                </a:cubicBezTo>
                <a:cubicBezTo>
                  <a:pt x="56538" y="-22380"/>
                  <a:pt x="11110" y="29318"/>
                  <a:pt x="630" y="55386"/>
                </a:cubicBezTo>
                <a:cubicBezTo>
                  <a:pt x="-3009" y="64441"/>
                  <a:pt x="10145" y="70339"/>
                  <a:pt x="13785" y="61415"/>
                </a:cubicBezTo>
                <a:cubicBezTo>
                  <a:pt x="27992" y="24319"/>
                  <a:pt x="78221" y="-12668"/>
                  <a:pt x="82496" y="51571"/>
                </a:cubicBezTo>
                <a:cubicBezTo>
                  <a:pt x="84097" y="65734"/>
                  <a:pt x="86640" y="82003"/>
                  <a:pt x="98129" y="91803"/>
                </a:cubicBezTo>
                <a:cubicBezTo>
                  <a:pt x="110954" y="102765"/>
                  <a:pt x="128560" y="98863"/>
                  <a:pt x="140355" y="88558"/>
                </a:cubicBezTo>
                <a:cubicBezTo>
                  <a:pt x="155703" y="75184"/>
                  <a:pt x="157632" y="55079"/>
                  <a:pt x="164867" y="37255"/>
                </a:cubicBezTo>
                <a:cubicBezTo>
                  <a:pt x="172102" y="19430"/>
                  <a:pt x="191308" y="5464"/>
                  <a:pt x="205690" y="25086"/>
                </a:cubicBezTo>
                <a:cubicBezTo>
                  <a:pt x="222397" y="47844"/>
                  <a:pt x="217508" y="92066"/>
                  <a:pt x="250965" y="100880"/>
                </a:cubicBezTo>
                <a:cubicBezTo>
                  <a:pt x="294375" y="108729"/>
                  <a:pt x="307464" y="48633"/>
                  <a:pt x="322022" y="18904"/>
                </a:cubicBezTo>
                <a:cubicBezTo>
                  <a:pt x="326034" y="9915"/>
                  <a:pt x="312836" y="4039"/>
                  <a:pt x="308867" y="1283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2829661" y="4511611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4309554" y="45449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7710737" y="66712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/>
          <p:nvPr/>
        </p:nvSpPr>
        <p:spPr>
          <a:xfrm>
            <a:off x="7865454" y="61702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CUSTOM_4"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_2"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68194" y="422127"/>
            <a:ext cx="8379859" cy="4302579"/>
          </a:xfrm>
          <a:custGeom>
            <a:rect b="b" l="l" r="r" t="t"/>
            <a:pathLst>
              <a:path extrusionOk="0" h="2039137" w="3971497">
                <a:moveTo>
                  <a:pt x="3947725" y="299512"/>
                </a:moveTo>
                <a:cubicBezTo>
                  <a:pt x="3924134" y="113307"/>
                  <a:pt x="3885284" y="33501"/>
                  <a:pt x="3686450" y="8902"/>
                </a:cubicBezTo>
                <a:cubicBezTo>
                  <a:pt x="3601997" y="-3398"/>
                  <a:pt x="3538196" y="330"/>
                  <a:pt x="3453085" y="1250"/>
                </a:cubicBezTo>
                <a:cubicBezTo>
                  <a:pt x="2545650" y="21443"/>
                  <a:pt x="1638390" y="51765"/>
                  <a:pt x="731371" y="878"/>
                </a:cubicBezTo>
                <a:cubicBezTo>
                  <a:pt x="642467" y="-87"/>
                  <a:pt x="553519" y="1250"/>
                  <a:pt x="464769" y="6534"/>
                </a:cubicBezTo>
                <a:cubicBezTo>
                  <a:pt x="385183" y="11292"/>
                  <a:pt x="302374" y="15304"/>
                  <a:pt x="224563" y="33743"/>
                </a:cubicBezTo>
                <a:cubicBezTo>
                  <a:pt x="159908" y="49090"/>
                  <a:pt x="106653" y="83204"/>
                  <a:pt x="86570" y="149329"/>
                </a:cubicBezTo>
                <a:cubicBezTo>
                  <a:pt x="9067" y="671747"/>
                  <a:pt x="-7925" y="1209227"/>
                  <a:pt x="2994" y="1737127"/>
                </a:cubicBezTo>
                <a:cubicBezTo>
                  <a:pt x="7729" y="2035301"/>
                  <a:pt x="225024" y="2012784"/>
                  <a:pt x="454881" y="2012828"/>
                </a:cubicBezTo>
                <a:cubicBezTo>
                  <a:pt x="1452075" y="2021379"/>
                  <a:pt x="2463170" y="2030543"/>
                  <a:pt x="3459136" y="2039138"/>
                </a:cubicBezTo>
                <a:cubicBezTo>
                  <a:pt x="3468432" y="2039138"/>
                  <a:pt x="3468235" y="2024426"/>
                  <a:pt x="3458544" y="2024339"/>
                </a:cubicBezTo>
                <a:cubicBezTo>
                  <a:pt x="2395752" y="2013552"/>
                  <a:pt x="1331030" y="2008487"/>
                  <a:pt x="268237" y="1995157"/>
                </a:cubicBezTo>
                <a:cubicBezTo>
                  <a:pt x="201871" y="1991167"/>
                  <a:pt x="129981" y="1978933"/>
                  <a:pt x="80870" y="1929997"/>
                </a:cubicBezTo>
                <a:cubicBezTo>
                  <a:pt x="27856" y="1877181"/>
                  <a:pt x="19898" y="1797332"/>
                  <a:pt x="17289" y="1726406"/>
                </a:cubicBezTo>
                <a:cubicBezTo>
                  <a:pt x="11150" y="1553355"/>
                  <a:pt x="12904" y="1379647"/>
                  <a:pt x="17289" y="1206596"/>
                </a:cubicBezTo>
                <a:cubicBezTo>
                  <a:pt x="24962" y="897125"/>
                  <a:pt x="46317" y="588368"/>
                  <a:pt x="81352" y="280328"/>
                </a:cubicBezTo>
                <a:cubicBezTo>
                  <a:pt x="89990" y="206026"/>
                  <a:pt x="89333" y="112868"/>
                  <a:pt x="163591" y="71825"/>
                </a:cubicBezTo>
                <a:cubicBezTo>
                  <a:pt x="194285" y="54286"/>
                  <a:pt x="229825" y="46349"/>
                  <a:pt x="264444" y="40978"/>
                </a:cubicBezTo>
                <a:cubicBezTo>
                  <a:pt x="347341" y="28174"/>
                  <a:pt x="431728" y="22408"/>
                  <a:pt x="515502" y="18746"/>
                </a:cubicBezTo>
                <a:cubicBezTo>
                  <a:pt x="692894" y="11029"/>
                  <a:pt x="870483" y="17869"/>
                  <a:pt x="1047743" y="26113"/>
                </a:cubicBezTo>
                <a:cubicBezTo>
                  <a:pt x="1755029" y="63845"/>
                  <a:pt x="2462863" y="37711"/>
                  <a:pt x="3170346" y="20654"/>
                </a:cubicBezTo>
                <a:cubicBezTo>
                  <a:pt x="3346028" y="20478"/>
                  <a:pt x="3500947" y="3289"/>
                  <a:pt x="3675948" y="22605"/>
                </a:cubicBezTo>
                <a:cubicBezTo>
                  <a:pt x="3819576" y="42556"/>
                  <a:pt x="3893001" y="73821"/>
                  <a:pt x="3920034" y="229880"/>
                </a:cubicBezTo>
                <a:cubicBezTo>
                  <a:pt x="4003348" y="663591"/>
                  <a:pt x="3918609" y="1093707"/>
                  <a:pt x="3926392" y="1543489"/>
                </a:cubicBezTo>
                <a:cubicBezTo>
                  <a:pt x="3926568" y="1553092"/>
                  <a:pt x="3940665" y="1547436"/>
                  <a:pt x="3940490" y="1538337"/>
                </a:cubicBezTo>
                <a:cubicBezTo>
                  <a:pt x="3933321" y="1127383"/>
                  <a:pt x="4008215" y="711694"/>
                  <a:pt x="3947725" y="29951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5"/>
          <p:cNvSpPr/>
          <p:nvPr/>
        </p:nvSpPr>
        <p:spPr>
          <a:xfrm rot="-5673298">
            <a:off x="2374092" y="4308014"/>
            <a:ext cx="113285" cy="953670"/>
          </a:xfrm>
          <a:custGeom>
            <a:rect b="b" l="l" r="r" t="t"/>
            <a:pathLst>
              <a:path extrusionOk="0" h="452156" w="53711">
                <a:moveTo>
                  <a:pt x="39194" y="6047"/>
                </a:moveTo>
                <a:cubicBezTo>
                  <a:pt x="16217" y="151582"/>
                  <a:pt x="8039" y="298805"/>
                  <a:pt x="15" y="445744"/>
                </a:cubicBezTo>
                <a:cubicBezTo>
                  <a:pt x="-533" y="455478"/>
                  <a:pt x="14244" y="453439"/>
                  <a:pt x="14748" y="444275"/>
                </a:cubicBezTo>
                <a:cubicBezTo>
                  <a:pt x="22707" y="298586"/>
                  <a:pt x="30819" y="152678"/>
                  <a:pt x="53598" y="8393"/>
                </a:cubicBezTo>
                <a:cubicBezTo>
                  <a:pt x="55133" y="-1298"/>
                  <a:pt x="40597" y="-3271"/>
                  <a:pt x="39194" y="604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5"/>
          <p:cNvSpPr/>
          <p:nvPr/>
        </p:nvSpPr>
        <p:spPr>
          <a:xfrm rot="-5673298">
            <a:off x="2213926" y="4684679"/>
            <a:ext cx="80405" cy="398880"/>
          </a:xfrm>
          <a:custGeom>
            <a:rect b="b" l="l" r="r" t="t"/>
            <a:pathLst>
              <a:path extrusionOk="0" h="189118" w="38122">
                <a:moveTo>
                  <a:pt x="23673" y="6072"/>
                </a:moveTo>
                <a:cubicBezTo>
                  <a:pt x="15809" y="64288"/>
                  <a:pt x="7945" y="122498"/>
                  <a:pt x="82" y="180701"/>
                </a:cubicBezTo>
                <a:cubicBezTo>
                  <a:pt x="-1212" y="190414"/>
                  <a:pt x="13237" y="192409"/>
                  <a:pt x="14486" y="183047"/>
                </a:cubicBezTo>
                <a:cubicBezTo>
                  <a:pt x="22364" y="124844"/>
                  <a:pt x="30213" y="66634"/>
                  <a:pt x="38033" y="8418"/>
                </a:cubicBezTo>
                <a:cubicBezTo>
                  <a:pt x="39393" y="-1295"/>
                  <a:pt x="24879" y="-3290"/>
                  <a:pt x="23673" y="607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5"/>
          <p:cNvSpPr/>
          <p:nvPr/>
        </p:nvSpPr>
        <p:spPr>
          <a:xfrm>
            <a:off x="5590150" y="299125"/>
            <a:ext cx="540251" cy="264299"/>
          </a:xfrm>
          <a:custGeom>
            <a:rect b="b" l="l" r="r" t="t"/>
            <a:pathLst>
              <a:path extrusionOk="0" h="125260" w="256043">
                <a:moveTo>
                  <a:pt x="122835" y="3891"/>
                </a:moveTo>
                <a:cubicBezTo>
                  <a:pt x="106677" y="35258"/>
                  <a:pt x="90541" y="66632"/>
                  <a:pt x="74404" y="98013"/>
                </a:cubicBezTo>
                <a:cubicBezTo>
                  <a:pt x="67103" y="82972"/>
                  <a:pt x="59737" y="67939"/>
                  <a:pt x="52348" y="52914"/>
                </a:cubicBezTo>
                <a:cubicBezTo>
                  <a:pt x="49783" y="47630"/>
                  <a:pt x="41583" y="45218"/>
                  <a:pt x="38602" y="51708"/>
                </a:cubicBezTo>
                <a:cubicBezTo>
                  <a:pt x="30007" y="70416"/>
                  <a:pt x="17598" y="87110"/>
                  <a:pt x="2141" y="100709"/>
                </a:cubicBezTo>
                <a:cubicBezTo>
                  <a:pt x="-4787" y="106848"/>
                  <a:pt x="6723" y="116802"/>
                  <a:pt x="13629" y="110685"/>
                </a:cubicBezTo>
                <a:cubicBezTo>
                  <a:pt x="26258" y="99453"/>
                  <a:pt x="36979" y="86235"/>
                  <a:pt x="45354" y="71550"/>
                </a:cubicBezTo>
                <a:lnTo>
                  <a:pt x="67432" y="116670"/>
                </a:lnTo>
                <a:cubicBezTo>
                  <a:pt x="70107" y="122174"/>
                  <a:pt x="77978" y="124147"/>
                  <a:pt x="81179" y="117876"/>
                </a:cubicBezTo>
                <a:lnTo>
                  <a:pt x="128580" y="25793"/>
                </a:lnTo>
                <a:cubicBezTo>
                  <a:pt x="139147" y="55900"/>
                  <a:pt x="147259" y="86822"/>
                  <a:pt x="152784" y="118249"/>
                </a:cubicBezTo>
                <a:cubicBezTo>
                  <a:pt x="153969" y="125024"/>
                  <a:pt x="163462" y="128422"/>
                  <a:pt x="166970" y="121318"/>
                </a:cubicBezTo>
                <a:cubicBezTo>
                  <a:pt x="177515" y="99979"/>
                  <a:pt x="188039" y="78638"/>
                  <a:pt x="198585" y="57299"/>
                </a:cubicBezTo>
                <a:cubicBezTo>
                  <a:pt x="214107" y="75321"/>
                  <a:pt x="228819" y="94022"/>
                  <a:pt x="242434" y="113469"/>
                </a:cubicBezTo>
                <a:cubicBezTo>
                  <a:pt x="247959" y="121297"/>
                  <a:pt x="260259" y="113711"/>
                  <a:pt x="254580" y="105686"/>
                </a:cubicBezTo>
                <a:cubicBezTo>
                  <a:pt x="238509" y="82896"/>
                  <a:pt x="221145" y="61039"/>
                  <a:pt x="202575" y="40220"/>
                </a:cubicBezTo>
                <a:cubicBezTo>
                  <a:pt x="199023" y="36229"/>
                  <a:pt x="192512" y="35089"/>
                  <a:pt x="189705" y="40746"/>
                </a:cubicBezTo>
                <a:lnTo>
                  <a:pt x="163001" y="94899"/>
                </a:lnTo>
                <a:cubicBezTo>
                  <a:pt x="156468" y="64295"/>
                  <a:pt x="147566" y="34241"/>
                  <a:pt x="136407" y="5009"/>
                </a:cubicBezTo>
                <a:cubicBezTo>
                  <a:pt x="134324" y="-823"/>
                  <a:pt x="125861" y="-2029"/>
                  <a:pt x="122835" y="389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8371587" y="397372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8526304" y="347275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31162" y="1999469"/>
            <a:ext cx="211591" cy="267962"/>
          </a:xfrm>
          <a:custGeom>
            <a:rect b="b" l="l" r="r" t="t"/>
            <a:pathLst>
              <a:path extrusionOk="0" h="126996" w="100280">
                <a:moveTo>
                  <a:pt x="96357" y="74864"/>
                </a:moveTo>
                <a:cubicBezTo>
                  <a:pt x="82786" y="68484"/>
                  <a:pt x="69679" y="61157"/>
                  <a:pt x="57134" y="52940"/>
                </a:cubicBezTo>
                <a:cubicBezTo>
                  <a:pt x="68090" y="38401"/>
                  <a:pt x="80061" y="24657"/>
                  <a:pt x="92959" y="11809"/>
                </a:cubicBezTo>
                <a:cubicBezTo>
                  <a:pt x="99865" y="4925"/>
                  <a:pt x="88969" y="-4459"/>
                  <a:pt x="81997" y="2382"/>
                </a:cubicBezTo>
                <a:cubicBezTo>
                  <a:pt x="68721" y="15624"/>
                  <a:pt x="56406" y="29794"/>
                  <a:pt x="45141" y="44784"/>
                </a:cubicBezTo>
                <a:cubicBezTo>
                  <a:pt x="33594" y="36487"/>
                  <a:pt x="22607" y="27435"/>
                  <a:pt x="12255" y="17685"/>
                </a:cubicBezTo>
                <a:cubicBezTo>
                  <a:pt x="5480" y="11305"/>
                  <a:pt x="-4518" y="22793"/>
                  <a:pt x="2257" y="29173"/>
                </a:cubicBezTo>
                <a:cubicBezTo>
                  <a:pt x="12947" y="39230"/>
                  <a:pt x="24293" y="48568"/>
                  <a:pt x="36218" y="57127"/>
                </a:cubicBezTo>
                <a:cubicBezTo>
                  <a:pt x="23171" y="75947"/>
                  <a:pt x="11779" y="95863"/>
                  <a:pt x="2169" y="116652"/>
                </a:cubicBezTo>
                <a:cubicBezTo>
                  <a:pt x="-1953" y="125554"/>
                  <a:pt x="11246" y="131429"/>
                  <a:pt x="15324" y="122703"/>
                </a:cubicBezTo>
                <a:cubicBezTo>
                  <a:pt x="24609" y="102651"/>
                  <a:pt x="35613" y="83439"/>
                  <a:pt x="48211" y="65283"/>
                </a:cubicBezTo>
                <a:cubicBezTo>
                  <a:pt x="61447" y="73978"/>
                  <a:pt x="75279" y="81731"/>
                  <a:pt x="89604" y="88479"/>
                </a:cubicBezTo>
                <a:cubicBezTo>
                  <a:pt x="97936" y="92360"/>
                  <a:pt x="104951" y="78898"/>
                  <a:pt x="96357" y="748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8564788" y="3584529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/>
          <p:nvPr/>
        </p:nvSpPr>
        <p:spPr>
          <a:xfrm rot="5069525">
            <a:off x="7853134" y="3741816"/>
            <a:ext cx="814157" cy="1022353"/>
          </a:xfrm>
          <a:custGeom>
            <a:rect b="b" l="l" r="r" t="t"/>
            <a:pathLst>
              <a:path extrusionOk="0" h="484587" w="385904">
                <a:moveTo>
                  <a:pt x="316148" y="219239"/>
                </a:moveTo>
                <a:cubicBezTo>
                  <a:pt x="261491" y="116194"/>
                  <a:pt x="157744" y="32311"/>
                  <a:pt x="38101" y="26786"/>
                </a:cubicBezTo>
                <a:cubicBezTo>
                  <a:pt x="47463" y="22510"/>
                  <a:pt x="56935" y="18432"/>
                  <a:pt x="66471" y="14530"/>
                </a:cubicBezTo>
                <a:cubicBezTo>
                  <a:pt x="75241" y="10978"/>
                  <a:pt x="71273" y="-3010"/>
                  <a:pt x="62086" y="586"/>
                </a:cubicBezTo>
                <a:cubicBezTo>
                  <a:pt x="42552" y="8566"/>
                  <a:pt x="23390" y="17336"/>
                  <a:pt x="4578" y="26895"/>
                </a:cubicBezTo>
                <a:cubicBezTo>
                  <a:pt x="-2854" y="30645"/>
                  <a:pt x="-508" y="42440"/>
                  <a:pt x="6398" y="41585"/>
                </a:cubicBezTo>
                <a:cubicBezTo>
                  <a:pt x="7473" y="41870"/>
                  <a:pt x="8591" y="41957"/>
                  <a:pt x="9709" y="41826"/>
                </a:cubicBezTo>
                <a:cubicBezTo>
                  <a:pt x="22162" y="48710"/>
                  <a:pt x="33190" y="57875"/>
                  <a:pt x="42267" y="68837"/>
                </a:cubicBezTo>
                <a:cubicBezTo>
                  <a:pt x="48231" y="76094"/>
                  <a:pt x="60618" y="67368"/>
                  <a:pt x="54786" y="60265"/>
                </a:cubicBezTo>
                <a:cubicBezTo>
                  <a:pt x="49217" y="53468"/>
                  <a:pt x="42990" y="47241"/>
                  <a:pt x="36216" y="41650"/>
                </a:cubicBezTo>
                <a:cubicBezTo>
                  <a:pt x="257544" y="58730"/>
                  <a:pt x="357411" y="281133"/>
                  <a:pt x="371135" y="478147"/>
                </a:cubicBezTo>
                <a:cubicBezTo>
                  <a:pt x="372034" y="487859"/>
                  <a:pt x="386723" y="485952"/>
                  <a:pt x="385869" y="476678"/>
                </a:cubicBezTo>
                <a:cubicBezTo>
                  <a:pt x="377756" y="387730"/>
                  <a:pt x="358704" y="298409"/>
                  <a:pt x="316148" y="21923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/>
          <p:nvPr/>
        </p:nvSpPr>
        <p:spPr>
          <a:xfrm rot="5400000">
            <a:off x="305418" y="304611"/>
            <a:ext cx="746254" cy="775710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270825"/>
            <a:ext cx="7052614" cy="957792"/>
          </a:xfrm>
          <a:custGeom>
            <a:rect b="b" l="l" r="r" t="t"/>
            <a:pathLst>
              <a:path extrusionOk="0" h="78219" w="319919">
                <a:moveTo>
                  <a:pt x="319919" y="0"/>
                </a:moveTo>
                <a:lnTo>
                  <a:pt x="286182" y="78219"/>
                </a:lnTo>
                <a:lnTo>
                  <a:pt x="0" y="78106"/>
                </a:lnTo>
                <a:lnTo>
                  <a:pt x="0" y="30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18" name="Google Shape;18;p4"/>
          <p:cNvSpPr/>
          <p:nvPr/>
        </p:nvSpPr>
        <p:spPr>
          <a:xfrm>
            <a:off x="6121905" y="270883"/>
            <a:ext cx="1166341" cy="958319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rgbClr val="FFB5FC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B5FC"/>
              </a:buClr>
              <a:buSzPts val="3000"/>
              <a:buNone/>
              <a:defRPr>
                <a:solidFill>
                  <a:srgbClr val="FFB5F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278963"/>
            <a:ext cx="7052614" cy="957792"/>
          </a:xfrm>
          <a:custGeom>
            <a:rect b="b" l="l" r="r" t="t"/>
            <a:pathLst>
              <a:path extrusionOk="0" h="78219" w="319919">
                <a:moveTo>
                  <a:pt x="319919" y="0"/>
                </a:moveTo>
                <a:lnTo>
                  <a:pt x="286182" y="78219"/>
                </a:lnTo>
                <a:lnTo>
                  <a:pt x="0" y="78106"/>
                </a:lnTo>
                <a:lnTo>
                  <a:pt x="0" y="30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4" name="Google Shape;24;p5"/>
          <p:cNvSpPr/>
          <p:nvPr/>
        </p:nvSpPr>
        <p:spPr>
          <a:xfrm>
            <a:off x="6121905" y="279021"/>
            <a:ext cx="1166341" cy="958319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rgbClr val="FFB5FC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B5FC"/>
              </a:buClr>
              <a:buSzPts val="3000"/>
              <a:buNone/>
              <a:defRPr>
                <a:solidFill>
                  <a:srgbClr val="FFB5F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609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ews Cycle"/>
              <a:buNone/>
              <a:defRPr b="1" sz="30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ews Cycle"/>
              <a:buNone/>
              <a:defRPr sz="2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○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302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■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302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302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○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302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■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302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302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○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302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■"/>
              <a:defRPr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Relationship Id="rId4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cad.onshape.com/documents/15b07ac3b5400ba17809fac9/w/3f95870b4590d178e3d7b622/e/77c4d46739641c963e574f82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17.jpg"/><Relationship Id="rId5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presentation/d/1rzPLSF5rv0XakBF9Gv1pgMfTpSBE7Z8gXjU75x9cH9s/edit#slide=id.p" TargetMode="External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grc.nasa.gov/www/k-12/WindTunnel/Activities/foldairplane.htm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FFB5FC"/>
              </a:gs>
              <a:gs pos="100000">
                <a:srgbClr val="73737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775" y="1270444"/>
            <a:ext cx="4929650" cy="260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Stall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672000" y="1585700"/>
            <a:ext cx="38487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Plane falls out of the air</a:t>
            </a:r>
            <a:endParaRPr/>
          </a:p>
          <a:p>
            <a:pPr indent="-330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Happens because the plane lost the minimal amount of lift to keep it suspended in air.</a:t>
            </a:r>
            <a:endParaRPr/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Speed is too slow</a:t>
            </a:r>
            <a:endParaRPr/>
          </a:p>
          <a:p>
            <a:pPr indent="-3302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Angle of attack is too high -  producing more drag than lift</a:t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9250" y="1300951"/>
            <a:ext cx="2076026" cy="349074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/>
        </p:nvSpPr>
        <p:spPr>
          <a:xfrm>
            <a:off x="1100550" y="732450"/>
            <a:ext cx="6942900" cy="3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Question!</a:t>
            </a:r>
            <a:endParaRPr b="1" sz="4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If drag is greater than thrust which of the following will happen?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AutoNum type="alphaLcPeriod"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The plane will speed up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AutoNum type="alphaLcPeriod"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The plane will rise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AutoNum type="alphaLcPeriod"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The plane will slow down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ews Cycle"/>
              <a:buAutoNum type="alphaLcPeriod"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The plane will do a loop-de-loop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6735419" y="3164678"/>
            <a:ext cx="1308033" cy="1164157"/>
          </a:xfrm>
          <a:custGeom>
            <a:rect b="b" l="l" r="r" t="t"/>
            <a:pathLst>
              <a:path extrusionOk="0" h="551733" w="619921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chemeClr val="dk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1268450" y="1768950"/>
            <a:ext cx="23535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Answer:</a:t>
            </a:r>
            <a:endParaRPr b="1" sz="4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c - The plane will slow down</a:t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175" y="1229625"/>
            <a:ext cx="3924250" cy="26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Plane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minutes- try to define Fuselage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At the end: can someone share out? 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03325" y="431250"/>
            <a:ext cx="21042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Fuselage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75" y="1935075"/>
            <a:ext cx="5218877" cy="248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1230300" y="1473375"/>
            <a:ext cx="799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ews Cycle"/>
                <a:ea typeface="News Cycle"/>
                <a:cs typeface="News Cycle"/>
                <a:sym typeface="News Cycle"/>
              </a:rPr>
              <a:t>The body of the plane. The thing that connects everything else together.</a:t>
            </a:r>
            <a:endParaRPr sz="18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463513" y="4379125"/>
            <a:ext cx="25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Our fuselage - tour on Fusion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6393825" y="4379125"/>
            <a:ext cx="13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Big jet Fuselage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78" y="2221975"/>
            <a:ext cx="3405997" cy="191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minutes- How do landing gear help the plane?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At the end: can someone share out? 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type="title"/>
          </p:nvPr>
        </p:nvSpPr>
        <p:spPr>
          <a:xfrm>
            <a:off x="311700" y="445025"/>
            <a:ext cx="34245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Landing Gear</a:t>
            </a:r>
            <a:endParaRPr/>
          </a:p>
        </p:txBody>
      </p:sp>
      <p:sp>
        <p:nvSpPr>
          <p:cNvPr id="198" name="Google Shape;198;p32"/>
          <p:cNvSpPr txBox="1"/>
          <p:nvPr>
            <p:ph idx="1" type="body"/>
          </p:nvPr>
        </p:nvSpPr>
        <p:spPr>
          <a:xfrm>
            <a:off x="585925" y="1442275"/>
            <a:ext cx="3826200" cy="25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Used for takeoff and landing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Helps to lessen the impact when a plane lands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525" y="2705225"/>
            <a:ext cx="3387000" cy="226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100" y="1331025"/>
            <a:ext cx="2386725" cy="357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2CC"/>
            </a:gs>
            <a:gs pos="100000">
              <a:srgbClr val="FFB5FC"/>
            </a:gs>
            <a:gs pos="100000">
              <a:srgbClr val="737373"/>
            </a:gs>
          </a:gsLst>
          <a:lin ang="18900732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 minutes- What is one part of a Wing?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At the end: can 3 people share out? </a:t>
            </a:r>
            <a:endParaRPr sz="1200"/>
          </a:p>
        </p:txBody>
      </p:sp>
      <p:sp>
        <p:nvSpPr>
          <p:cNvPr id="206" name="Google Shape;206;p33"/>
          <p:cNvSpPr txBox="1"/>
          <p:nvPr/>
        </p:nvSpPr>
        <p:spPr>
          <a:xfrm>
            <a:off x="5035625" y="2571750"/>
            <a:ext cx="2395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3 parts of the wing: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ews Cycle"/>
              <a:buAutoNum type="arabicPeriod"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Flaps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ews Cycle"/>
              <a:buAutoNum type="arabicPeriod"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Aileron → extend out from the middle and go till the end of the wing → make the plane roll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ews Cycle"/>
              <a:buAutoNum type="arabicPeriod"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Spars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208950" y="4398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5FC"/>
                </a:solidFill>
              </a:rPr>
              <a:t>Wings - </a:t>
            </a:r>
            <a:r>
              <a:rPr lang="en" u="sng">
                <a:solidFill>
                  <a:srgbClr val="FFB5F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onshape</a:t>
            </a:r>
            <a:endParaRPr>
              <a:solidFill>
                <a:srgbClr val="FFB5FC"/>
              </a:solidFill>
            </a:endParaRPr>
          </a:p>
        </p:txBody>
      </p:sp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475" y="2927700"/>
            <a:ext cx="3715326" cy="191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8850" y="1466325"/>
            <a:ext cx="5091276" cy="9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6450" y="2927700"/>
            <a:ext cx="5032575" cy="20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 txBox="1"/>
          <p:nvPr/>
        </p:nvSpPr>
        <p:spPr>
          <a:xfrm>
            <a:off x="208950" y="1795388"/>
            <a:ext cx="435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ews Cycle"/>
                <a:ea typeface="News Cycle"/>
                <a:cs typeface="News Cycle"/>
                <a:sym typeface="News Cycle"/>
              </a:rPr>
              <a:t>We have a different presentation on the wings soon!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FFB5FC"/>
              </a:gs>
              <a:gs pos="100000">
                <a:srgbClr val="73737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1099850" y="-832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Agenda!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1185650" y="2407675"/>
            <a:ext cx="3339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17 min — Warm Up</a:t>
            </a:r>
            <a:endParaRPr sz="16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15 min — basics of aviation</a:t>
            </a:r>
            <a:endParaRPr sz="16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20 min — parts of a plane</a:t>
            </a:r>
            <a:endParaRPr sz="16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ews Cycle"/>
              <a:buChar char="●"/>
            </a:pPr>
            <a:r>
              <a:rPr lang="en"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7 min </a:t>
            </a:r>
            <a:r>
              <a:rPr lang="en" sz="16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— paper plane + labelling</a:t>
            </a:r>
            <a:endParaRPr sz="16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Cockpit</a:t>
            </a:r>
            <a:endParaRPr/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171900" y="1451075"/>
            <a:ext cx="3174600" cy="32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Where the pilot sits!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Contains controls and information from sensors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This information is stuff like engine </a:t>
            </a:r>
            <a:r>
              <a:rPr lang="en"/>
              <a:t>temperature, speed, altitude, fuel or battery left, and a compass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Can control speed, point, and roll, among other things</a:t>
            </a:r>
            <a:endParaRPr/>
          </a:p>
        </p:txBody>
      </p:sp>
      <p:pic>
        <p:nvPicPr>
          <p:cNvPr id="227" name="Google Shape;2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3650" y="1444575"/>
            <a:ext cx="2572923" cy="146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3652" y="3040610"/>
            <a:ext cx="2572923" cy="188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9205" y="2266400"/>
            <a:ext cx="2511970" cy="18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311700" y="1995100"/>
            <a:ext cx="2660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Provides power to the propeller, which helps to move the plane forward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Gas or battery powered (electric)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Can be mounted in the front or back of the plane</a:t>
            </a:r>
            <a:endParaRPr/>
          </a:p>
        </p:txBody>
      </p:sp>
      <p:pic>
        <p:nvPicPr>
          <p:cNvPr id="236" name="Google Shape;23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928" y="1542050"/>
            <a:ext cx="2535622" cy="341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7"/>
          <p:cNvPicPr preferRelativeResize="0"/>
          <p:nvPr/>
        </p:nvPicPr>
        <p:blipFill rotWithShape="1">
          <a:blip r:embed="rId4">
            <a:alphaModFix/>
          </a:blip>
          <a:srcRect b="0" l="44314" r="0" t="0"/>
          <a:stretch/>
        </p:blipFill>
        <p:spPr>
          <a:xfrm>
            <a:off x="6013725" y="1524225"/>
            <a:ext cx="2937775" cy="34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idx="4294967295" type="title"/>
          </p:nvPr>
        </p:nvSpPr>
        <p:spPr>
          <a:xfrm>
            <a:off x="774425" y="69137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minutes- try to define these terms:</a:t>
            </a:r>
            <a:endParaRPr/>
          </a:p>
        </p:txBody>
      </p:sp>
      <p:sp>
        <p:nvSpPr>
          <p:cNvPr id="243" name="Google Shape;243;p38"/>
          <p:cNvSpPr txBox="1"/>
          <p:nvPr>
            <p:ph idx="4294967295" type="body"/>
          </p:nvPr>
        </p:nvSpPr>
        <p:spPr>
          <a:xfrm>
            <a:off x="623400" y="1027875"/>
            <a:ext cx="8520600" cy="3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-406400" lvl="0" marL="457200" rtl="0" algn="l">
              <a:spcBef>
                <a:spcPts val="120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Empennage</a:t>
            </a:r>
            <a:endParaRPr sz="2800"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" sz="2800"/>
              <a:t>Aspect Ratio</a:t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Match them to the pictures on the right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Have your responses ready in the chat, we’ll tell you when the press enter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2 of them are not on the list! Can you name them? </a:t>
            </a: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 rotWithShape="1">
          <a:blip r:embed="rId3">
            <a:alphaModFix/>
          </a:blip>
          <a:srcRect b="3806" l="11973" r="59258" t="49997"/>
          <a:stretch/>
        </p:blipFill>
        <p:spPr>
          <a:xfrm>
            <a:off x="4672968" y="2753583"/>
            <a:ext cx="1192319" cy="1085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816" y="1362606"/>
            <a:ext cx="1615984" cy="1085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6525" y="2591840"/>
            <a:ext cx="1810375" cy="1247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6">
            <a:alphaModFix/>
          </a:blip>
          <a:srcRect b="0" l="774" r="33048" t="17033"/>
          <a:stretch/>
        </p:blipFill>
        <p:spPr>
          <a:xfrm>
            <a:off x="4634948" y="1304525"/>
            <a:ext cx="1268363" cy="1201553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8"/>
          <p:cNvSpPr txBox="1"/>
          <p:nvPr>
            <p:ph idx="4294967295" type="body"/>
          </p:nvPr>
        </p:nvSpPr>
        <p:spPr>
          <a:xfrm>
            <a:off x="4312425" y="1650228"/>
            <a:ext cx="763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a) </a:t>
            </a:r>
            <a:endParaRPr/>
          </a:p>
        </p:txBody>
      </p:sp>
      <p:sp>
        <p:nvSpPr>
          <p:cNvPr id="249" name="Google Shape;249;p38"/>
          <p:cNvSpPr txBox="1"/>
          <p:nvPr>
            <p:ph idx="4294967295" type="body"/>
          </p:nvPr>
        </p:nvSpPr>
        <p:spPr>
          <a:xfrm>
            <a:off x="4372531" y="3041205"/>
            <a:ext cx="763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b) </a:t>
            </a:r>
            <a:endParaRPr/>
          </a:p>
        </p:txBody>
      </p:sp>
      <p:sp>
        <p:nvSpPr>
          <p:cNvPr id="250" name="Google Shape;250;p38"/>
          <p:cNvSpPr txBox="1"/>
          <p:nvPr>
            <p:ph idx="4294967295" type="body"/>
          </p:nvPr>
        </p:nvSpPr>
        <p:spPr>
          <a:xfrm>
            <a:off x="6173443" y="1677295"/>
            <a:ext cx="763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c) </a:t>
            </a:r>
            <a:endParaRPr/>
          </a:p>
        </p:txBody>
      </p:sp>
      <p:sp>
        <p:nvSpPr>
          <p:cNvPr id="251" name="Google Shape;251;p38"/>
          <p:cNvSpPr txBox="1"/>
          <p:nvPr>
            <p:ph idx="4294967295" type="body"/>
          </p:nvPr>
        </p:nvSpPr>
        <p:spPr>
          <a:xfrm>
            <a:off x="6038773" y="3116962"/>
            <a:ext cx="763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d)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in breakout rooms</a:t>
            </a:r>
            <a:endParaRPr/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311700" y="1381075"/>
            <a:ext cx="26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Can you label this plane?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Instructions: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Go to the slide number of your breakout room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Fill in the text boxes with what you think the name of the part is</a:t>
            </a:r>
            <a:endParaRPr b="1"/>
          </a:p>
        </p:txBody>
      </p:sp>
      <p:pic>
        <p:nvPicPr>
          <p:cNvPr id="258" name="Google Shape;2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1800" y="1301963"/>
            <a:ext cx="5732876" cy="35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559375" y="526350"/>
            <a:ext cx="7716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Give this paper plane a shot!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>
                <a:hlinkClick r:id="rId3"/>
              </a:rPr>
              <a:t>https://www.grc.nasa.gov/www/k-12/WindTunnel/Activities/foldairplane.html</a:t>
            </a:r>
            <a:r>
              <a:rPr lang="en" sz="3600"/>
              <a:t>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Label the parts of it with a paperclip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</a:t>
            </a:r>
            <a:endParaRPr/>
          </a:p>
        </p:txBody>
      </p:sp>
      <p:sp>
        <p:nvSpPr>
          <p:cNvPr id="269" name="Google Shape;269;p41"/>
          <p:cNvSpPr txBox="1"/>
          <p:nvPr>
            <p:ph idx="1" type="body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Introduce other ultralights (legal eagle, ehawk, etc)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Paper plane interactive thingys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idx="4294967295"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Welcome!</a:t>
            </a:r>
            <a:endParaRPr/>
          </a:p>
        </p:txBody>
      </p:sp>
      <p:sp>
        <p:nvSpPr>
          <p:cNvPr id="275" name="Google Shape;275;p42"/>
          <p:cNvSpPr txBox="1"/>
          <p:nvPr/>
        </p:nvSpPr>
        <p:spPr>
          <a:xfrm>
            <a:off x="329875" y="1197300"/>
            <a:ext cx="83568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Icebreaker thingy here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Icebreaker ideas: for general lol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Guess who (not for first day tho)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Basically you get people to write down answers to a bunch of random questions and then people have to try to guess who it is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2 truths and a lie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riddles/puzzles/warm-up Qs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Watching a funny video?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Find 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the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 worst virtual background + zoom filter combo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Scribbl.io (if only we could make this FCA-themed)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■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FCA pictionary?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○"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Trivia/kahoot (using this in the slides a lot tho)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2CC"/>
              </a:gs>
              <a:gs pos="100000">
                <a:srgbClr val="FFB5FC"/>
              </a:gs>
              <a:gs pos="100000">
                <a:srgbClr val="737373"/>
              </a:gs>
            </a:gsLst>
            <a:lin ang="18900044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4805325" y="912675"/>
            <a:ext cx="3633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News Cycle"/>
                <a:ea typeface="News Cycle"/>
                <a:cs typeface="News Cycle"/>
                <a:sym typeface="News Cycle"/>
              </a:rPr>
              <a:t>Warm Up</a:t>
            </a:r>
            <a:endParaRPr b="1" sz="3000"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ews Cycle"/>
              <a:buAutoNum type="arabicPeriod"/>
            </a:pPr>
            <a:r>
              <a:rPr lang="en" sz="1600">
                <a:latin typeface="News Cycle"/>
                <a:ea typeface="News Cycle"/>
                <a:cs typeface="News Cycle"/>
                <a:sym typeface="News Cycle"/>
              </a:rPr>
              <a:t>5 minute research</a:t>
            </a:r>
            <a:endParaRPr sz="1600"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ews Cycle"/>
              <a:buAutoNum type="alphaLcPeriod"/>
            </a:pPr>
            <a:r>
              <a:rPr lang="en" sz="1600">
                <a:latin typeface="News Cycle"/>
                <a:ea typeface="News Cycle"/>
                <a:cs typeface="News Cycle"/>
                <a:sym typeface="News Cycle"/>
              </a:rPr>
              <a:t>What is flight? </a:t>
            </a:r>
            <a:endParaRPr sz="1600"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ews Cycle"/>
              <a:buAutoNum type="alphaLcPeriod"/>
            </a:pPr>
            <a:r>
              <a:rPr lang="en" sz="1600">
                <a:latin typeface="News Cycle"/>
                <a:ea typeface="News Cycle"/>
                <a:cs typeface="News Cycle"/>
                <a:sym typeface="News Cycle"/>
              </a:rPr>
              <a:t>1 other aviation fact</a:t>
            </a:r>
            <a:endParaRPr sz="1600"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ews Cycle"/>
              <a:buAutoNum type="arabicPeriod"/>
            </a:pPr>
            <a:r>
              <a:rPr lang="en" sz="1600">
                <a:latin typeface="News Cycle"/>
                <a:ea typeface="News Cycle"/>
                <a:cs typeface="News Cycle"/>
                <a:sym typeface="News Cycle"/>
              </a:rPr>
              <a:t>5 minutes: Groups of 3 breakout rooms; Introduce yourself, definition + fact</a:t>
            </a:r>
            <a:endParaRPr sz="1600">
              <a:latin typeface="News Cycle"/>
              <a:ea typeface="News Cycle"/>
              <a:cs typeface="News Cycle"/>
              <a:sym typeface="News Cycl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ews Cycle"/>
              <a:buAutoNum type="arabicPeriod"/>
            </a:pPr>
            <a:r>
              <a:rPr lang="en" sz="1600">
                <a:latin typeface="News Cycle"/>
                <a:ea typeface="News Cycle"/>
                <a:cs typeface="News Cycle"/>
                <a:sym typeface="News Cycle"/>
              </a:rPr>
              <a:t>5 minutes: Come back to main room &amp; every team shares their definition + fact</a:t>
            </a:r>
            <a:endParaRPr sz="160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674" y="514363"/>
            <a:ext cx="3783701" cy="411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00" y="338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5FC"/>
                </a:solidFill>
              </a:rPr>
              <a:t>Warm-Up</a:t>
            </a:r>
            <a:endParaRPr>
              <a:solidFill>
                <a:srgbClr val="FFB5FC"/>
              </a:solidFill>
            </a:endParaRPr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437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Definitions: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 Act of passing through the air with the use of wings or an </a:t>
            </a:r>
            <a:r>
              <a:rPr lang="en"/>
              <a:t>object</a:t>
            </a:r>
            <a:r>
              <a:rPr lang="en"/>
              <a:t> designed to control an object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Process by </a:t>
            </a:r>
            <a:r>
              <a:rPr lang="en"/>
              <a:t>which</a:t>
            </a:r>
            <a:r>
              <a:rPr lang="en"/>
              <a:t> an object does not touch any planetary surfaces -- either through an atmosphere without touching any surface or hitting </a:t>
            </a:r>
            <a:r>
              <a:rPr lang="en"/>
              <a:t>outer</a:t>
            </a:r>
            <a:r>
              <a:rPr lang="en"/>
              <a:t> space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Action or process of flying through the air</a:t>
            </a:r>
            <a:endParaRPr/>
          </a:p>
        </p:txBody>
      </p:sp>
      <p:sp>
        <p:nvSpPr>
          <p:cNvPr id="108" name="Google Shape;108;p19"/>
          <p:cNvSpPr txBox="1"/>
          <p:nvPr>
            <p:ph idx="2" type="body"/>
          </p:nvPr>
        </p:nvSpPr>
        <p:spPr>
          <a:xfrm>
            <a:off x="4832400" y="14372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Aerospace facts: 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773500" y="1980025"/>
            <a:ext cx="5597100" cy="67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Titillium Web"/>
                <a:ea typeface="Titillium Web"/>
                <a:cs typeface="Titillium Web"/>
                <a:sym typeface="Titillium Web"/>
              </a:rPr>
              <a:t>Basics of Aviation</a:t>
            </a:r>
            <a:endParaRPr b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14" name="Google Shape;114;p20"/>
          <p:cNvSpPr txBox="1"/>
          <p:nvPr>
            <p:ph idx="1" type="subTitle"/>
          </p:nvPr>
        </p:nvSpPr>
        <p:spPr>
          <a:xfrm>
            <a:off x="1773500" y="2664426"/>
            <a:ext cx="5597100" cy="3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How do planes fly?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720552" y="602049"/>
            <a:ext cx="1193333" cy="1238940"/>
          </a:xfrm>
          <a:custGeom>
            <a:rect b="b" l="l" r="r" t="t"/>
            <a:pathLst>
              <a:path extrusionOk="0" h="17374" w="17593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/>
        </p:nvSpPr>
        <p:spPr>
          <a:xfrm>
            <a:off x="350300" y="6051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If the </a:t>
            </a:r>
            <a:r>
              <a:rPr lang="en" sz="2200">
                <a:solidFill>
                  <a:schemeClr val="dk1"/>
                </a:solidFill>
                <a:highlight>
                  <a:srgbClr val="FFB5FC"/>
                </a:highlight>
                <a:latin typeface="News Cycle"/>
                <a:ea typeface="News Cycle"/>
                <a:cs typeface="News Cycle"/>
                <a:sym typeface="News Cycle"/>
              </a:rPr>
              <a:t>thrust</a:t>
            </a:r>
            <a:r>
              <a:rPr lang="en" sz="2200">
                <a:solidFill>
                  <a:schemeClr val="dk1"/>
                </a:solidFill>
                <a:highlight>
                  <a:schemeClr val="lt1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is greater than </a:t>
            </a:r>
            <a:r>
              <a:rPr lang="en" sz="2200">
                <a:solidFill>
                  <a:schemeClr val="dk1"/>
                </a:solidFill>
                <a:highlight>
                  <a:srgbClr val="FFB5FC"/>
                </a:highlight>
                <a:latin typeface="News Cycle"/>
                <a:ea typeface="News Cycle"/>
                <a:cs typeface="News Cycle"/>
                <a:sym typeface="News Cycle"/>
              </a:rPr>
              <a:t>drag</a:t>
            </a: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, the plane accelerates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21" name="Google Shape;121;p21"/>
          <p:cNvSpPr txBox="1"/>
          <p:nvPr/>
        </p:nvSpPr>
        <p:spPr>
          <a:xfrm>
            <a:off x="5390325" y="3264900"/>
            <a:ext cx="3279900" cy="1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If </a:t>
            </a:r>
            <a:r>
              <a:rPr lang="en" sz="2200">
                <a:solidFill>
                  <a:schemeClr val="dk1"/>
                </a:solidFill>
                <a:highlight>
                  <a:srgbClr val="FFB5FC"/>
                </a:highlight>
                <a:latin typeface="News Cycle"/>
                <a:ea typeface="News Cycle"/>
                <a:cs typeface="News Cycle"/>
                <a:sym typeface="News Cycle"/>
              </a:rPr>
              <a:t>lift</a:t>
            </a: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 is greater than the </a:t>
            </a:r>
            <a:r>
              <a:rPr lang="en" sz="2200">
                <a:solidFill>
                  <a:schemeClr val="dk1"/>
                </a:solidFill>
                <a:highlight>
                  <a:srgbClr val="FFB5FC"/>
                </a:highlight>
                <a:latin typeface="News Cycle"/>
                <a:ea typeface="News Cycle"/>
                <a:cs typeface="News Cycle"/>
                <a:sym typeface="News Cycle"/>
              </a:rPr>
              <a:t>weight</a:t>
            </a:r>
            <a:r>
              <a:rPr lang="en" sz="2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rPr>
              <a:t>, the plane goes up</a:t>
            </a:r>
            <a:endParaRPr>
              <a:solidFill>
                <a:schemeClr val="dk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idx="4294967295" type="title"/>
          </p:nvPr>
        </p:nvSpPr>
        <p:spPr>
          <a:xfrm>
            <a:off x="401400" y="1457100"/>
            <a:ext cx="6451800" cy="8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5FC"/>
                </a:solidFill>
              </a:rPr>
              <a:t>Our Definition of Flight: </a:t>
            </a:r>
            <a:endParaRPr>
              <a:solidFill>
                <a:srgbClr val="FFB5FC"/>
              </a:solidFill>
            </a:endParaRPr>
          </a:p>
        </p:txBody>
      </p:sp>
      <p:sp>
        <p:nvSpPr>
          <p:cNvPr id="127" name="Google Shape;127;p22"/>
          <p:cNvSpPr txBox="1"/>
          <p:nvPr>
            <p:ph idx="4294967295" type="body"/>
          </p:nvPr>
        </p:nvSpPr>
        <p:spPr>
          <a:xfrm>
            <a:off x="685875" y="2346050"/>
            <a:ext cx="31860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When an object is able to control </a:t>
            </a:r>
            <a:r>
              <a:rPr lang="en" sz="1800"/>
              <a:t>their</a:t>
            </a:r>
            <a:r>
              <a:rPr lang="en" sz="1800"/>
              <a:t> lift and thrust in order to be in the air</a:t>
            </a:r>
            <a:endParaRPr sz="1800"/>
          </a:p>
        </p:txBody>
      </p:sp>
      <p:pic>
        <p:nvPicPr>
          <p:cNvPr descr="1000+ Free Book Clipart Images You Can Download Right Now"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141" y="2370736"/>
            <a:ext cx="2168817" cy="2086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7+ Cartoon Rock Clip A... Clip Art Rock | ClipartLook"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0487" y="1116244"/>
            <a:ext cx="2124123" cy="143415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673454" y="672522"/>
            <a:ext cx="1951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News Cycle"/>
                <a:ea typeface="News Cycle"/>
                <a:cs typeface="News Cycle"/>
                <a:sym typeface="News Cycle"/>
              </a:rPr>
              <a:t>Doesn’t Fly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932046" y="672522"/>
            <a:ext cx="19512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News Cycle"/>
                <a:ea typeface="News Cycle"/>
                <a:cs typeface="News Cycle"/>
                <a:sym typeface="News Cycle"/>
              </a:rPr>
              <a:t>Flies</a:t>
            </a:r>
            <a:endParaRPr sz="2400">
              <a:latin typeface="News Cycle"/>
              <a:ea typeface="News Cycle"/>
              <a:cs typeface="News Cycle"/>
              <a:sym typeface="News Cycle"/>
            </a:endParaRPr>
          </a:p>
        </p:txBody>
      </p:sp>
      <p:pic>
        <p:nvPicPr>
          <p:cNvPr descr="Pigeon clipart. Free download transparent .PNG | Creazilla"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5404" y="1116244"/>
            <a:ext cx="1569594" cy="13684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22"/>
          <p:cNvCxnSpPr/>
          <p:nvPr/>
        </p:nvCxnSpPr>
        <p:spPr>
          <a:xfrm>
            <a:off x="6785739" y="815690"/>
            <a:ext cx="26400" cy="34731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4" name="Google Shape;13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0947" y="2645425"/>
            <a:ext cx="1951200" cy="1560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80800" y="49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B5FC"/>
                </a:solidFill>
                <a:latin typeface="Titillium Web"/>
                <a:ea typeface="Titillium Web"/>
                <a:cs typeface="Titillium Web"/>
                <a:sym typeface="Titillium Web"/>
              </a:rPr>
              <a:t>Lift</a:t>
            </a:r>
            <a:endParaRPr>
              <a:solidFill>
                <a:srgbClr val="FFB5FC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953300" y="1605750"/>
            <a:ext cx="358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/>
              <a:t>Air moving across the wings creates lift (upwards force)</a:t>
            </a:r>
            <a:endParaRPr/>
          </a:p>
          <a:p>
            <a:pPr indent="-3302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air moves faster across the top than the bottom of the wing</a:t>
            </a:r>
            <a:endParaRPr/>
          </a:p>
          <a:p>
            <a:pPr indent="-330200" lvl="1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Pressure above &gt; pressure below, plane goes up</a:t>
            </a:r>
            <a:endParaRPr/>
          </a:p>
          <a:p>
            <a:pPr indent="-3302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Air hitting the bottom of the wing pushes the wing up</a:t>
            </a:r>
            <a:endParaRPr/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8375" y="1782577"/>
            <a:ext cx="3712125" cy="21879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tillium Web"/>
                <a:ea typeface="Titillium Web"/>
                <a:cs typeface="Titillium Web"/>
                <a:sym typeface="Titillium Web"/>
              </a:rPr>
              <a:t>Drag</a:t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787675" y="1799288"/>
            <a:ext cx="2990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 force countering the movement of an object in a fluid (air, water)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Increases with angle of attack because of wind resistance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Streamlining: </a:t>
            </a:r>
            <a:endParaRPr/>
          </a:p>
        </p:txBody>
      </p:sp>
      <p:pic>
        <p:nvPicPr>
          <p:cNvPr descr="Pressure Drag | How Things Fly"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775" y="1714150"/>
            <a:ext cx="3865525" cy="2711875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